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97" r:id="rId2"/>
    <p:sldId id="283" r:id="rId3"/>
    <p:sldId id="311" r:id="rId4"/>
    <p:sldId id="298" r:id="rId5"/>
    <p:sldId id="299" r:id="rId6"/>
    <p:sldId id="312" r:id="rId7"/>
  </p:sldIdLst>
  <p:sldSz cx="9144000" cy="5143500" type="screen16x9"/>
  <p:notesSz cx="6799263" cy="99298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A3E71"/>
    <a:srgbClr val="9B1614"/>
    <a:srgbClr val="9B9B9B"/>
    <a:srgbClr val="6E6E6E"/>
    <a:srgbClr val="F0F0F0"/>
    <a:srgbClr val="C85A19"/>
    <a:srgbClr val="00285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312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4C586-8EE7-AF48-B32A-B03634DE7749}" type="datetimeFigureOut">
              <a:rPr lang="fr-FR" smtClean="0"/>
              <a:pPr/>
              <a:t>02/10/2019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55F6C-C462-EC4E-A672-E3DA8C1B46F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509621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1EE48-4E68-9343-AEBE-A8480D8633D2}" type="datetimeFigureOut">
              <a:rPr lang="fr-FR" smtClean="0"/>
              <a:pPr/>
              <a:t>02/10/2019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A8BE8-4E5E-3440-A5E7-AA67017625E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425051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FFHB_POWERPOINT_16-9-0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9180000" cy="5143500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ctrTitle" hasCustomPrompt="1"/>
          </p:nvPr>
        </p:nvSpPr>
        <p:spPr>
          <a:xfrm>
            <a:off x="1105277" y="3696404"/>
            <a:ext cx="7772400" cy="334394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1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9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488529" y="4033644"/>
            <a:ext cx="6400800" cy="2694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JJ/MM/AAAA</a:t>
            </a:r>
          </a:p>
        </p:txBody>
      </p:sp>
    </p:spTree>
    <p:extLst>
      <p:ext uri="{BB962C8B-B14F-4D97-AF65-F5344CB8AC3E}">
        <p14:creationId xmlns:p14="http://schemas.microsoft.com/office/powerpoint/2010/main" xmlns="" val="545723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é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FFHB_POWERPOINT_16-9-0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9180000" cy="5143500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1105277" y="3696404"/>
            <a:ext cx="7772400" cy="334394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1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xmlns="" val="164459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 hasCustomPrompt="1"/>
          </p:nvPr>
        </p:nvSpPr>
        <p:spPr>
          <a:xfrm>
            <a:off x="221390" y="229136"/>
            <a:ext cx="8669176" cy="30662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5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221390" y="579839"/>
            <a:ext cx="8669176" cy="2899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 typeface="Arial"/>
              <a:buNone/>
              <a:defRPr sz="16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xmlns="" val="407706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221390" y="1032945"/>
            <a:ext cx="8669176" cy="3419999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9B1614"/>
              </a:buClr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9B1614"/>
              </a:buClr>
              <a:defRPr sz="1200">
                <a:solidFill>
                  <a:srgbClr val="1A3E71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200" i="1">
                <a:solidFill>
                  <a:srgbClr val="1A3E71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9B1614"/>
              </a:buClr>
              <a:buFont typeface="Courier New"/>
              <a:buChar char="o"/>
              <a:defRPr sz="1000">
                <a:solidFill>
                  <a:srgbClr val="1A3E7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221390" y="229136"/>
            <a:ext cx="8669176" cy="30662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221390" y="579839"/>
            <a:ext cx="8669176" cy="2899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 typeface="Arial"/>
              <a:buNone/>
              <a:defRPr sz="16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xmlns="" val="23662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1 visuel et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21390" y="1045807"/>
            <a:ext cx="5008670" cy="3419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5529896" y="1045807"/>
            <a:ext cx="3360670" cy="3419999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9B1614"/>
              </a:buClr>
              <a:buFont typeface="Arial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002857"/>
                </a:solidFill>
                <a:latin typeface="+mn-lt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002857"/>
                </a:solidFill>
                <a:latin typeface="+mn-lt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002857"/>
                </a:solidFill>
                <a:latin typeface="+mn-lt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002857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Titre 1"/>
          <p:cNvSpPr>
            <a:spLocks noGrp="1"/>
          </p:cNvSpPr>
          <p:nvPr>
            <p:ph type="ctrTitle" hasCustomPrompt="1"/>
          </p:nvPr>
        </p:nvSpPr>
        <p:spPr>
          <a:xfrm>
            <a:off x="221390" y="229136"/>
            <a:ext cx="8669176" cy="30662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9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221390" y="579839"/>
            <a:ext cx="8669176" cy="2899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 typeface="Arial"/>
              <a:buNone/>
              <a:defRPr sz="16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xmlns="" val="330262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2 colonn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221390" y="229136"/>
            <a:ext cx="8669176" cy="30662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221390" y="579839"/>
            <a:ext cx="8669176" cy="2899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 typeface="Arial"/>
              <a:buNone/>
              <a:defRPr sz="16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221391" y="1032945"/>
            <a:ext cx="4139999" cy="3419999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9B1614"/>
              </a:buClr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9B1614"/>
              </a:buClr>
              <a:defRPr sz="1200">
                <a:solidFill>
                  <a:srgbClr val="1A3E71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200" i="1">
                <a:solidFill>
                  <a:srgbClr val="1A3E71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9B1614"/>
              </a:buClr>
              <a:buFont typeface="Courier New"/>
              <a:buChar char="o"/>
              <a:defRPr sz="1000">
                <a:solidFill>
                  <a:srgbClr val="1A3E7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contenu 2"/>
          <p:cNvSpPr>
            <a:spLocks noGrp="1"/>
          </p:cNvSpPr>
          <p:nvPr>
            <p:ph idx="11"/>
          </p:nvPr>
        </p:nvSpPr>
        <p:spPr>
          <a:xfrm>
            <a:off x="4755706" y="1032945"/>
            <a:ext cx="4139999" cy="3419999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9B1614"/>
              </a:buClr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9B1614"/>
              </a:buClr>
              <a:defRPr sz="1200">
                <a:solidFill>
                  <a:srgbClr val="1A3E71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200" i="1">
                <a:solidFill>
                  <a:srgbClr val="1A3E71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9B1614"/>
              </a:buClr>
              <a:buFont typeface="Courier New"/>
              <a:buChar char="o"/>
              <a:defRPr sz="1000">
                <a:solidFill>
                  <a:srgbClr val="1A3E7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xmlns="" val="584584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76878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-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FFHB_POWERPOINT_16-9-01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" y="0"/>
            <a:ext cx="9180000" cy="5143500"/>
          </a:xfrm>
          <a:prstGeom prst="rect">
            <a:avLst/>
          </a:prstGeom>
        </p:spPr>
      </p:pic>
      <p:sp>
        <p:nvSpPr>
          <p:cNvPr id="14" name="Titre 1"/>
          <p:cNvSpPr>
            <a:spLocks noGrp="1"/>
          </p:cNvSpPr>
          <p:nvPr>
            <p:ph type="ctrTitle" hasCustomPrompt="1"/>
          </p:nvPr>
        </p:nvSpPr>
        <p:spPr>
          <a:xfrm>
            <a:off x="4132256" y="3230511"/>
            <a:ext cx="4737100" cy="683636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1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MESSAGE DE FIN </a:t>
            </a:r>
            <a:br>
              <a:rPr lang="fr-FR" dirty="0"/>
            </a:br>
            <a:r>
              <a:rPr lang="fr-FR" dirty="0"/>
              <a:t>DE PRESENTATION</a:t>
            </a:r>
          </a:p>
        </p:txBody>
      </p:sp>
    </p:spTree>
    <p:extLst>
      <p:ext uri="{BB962C8B-B14F-4D97-AF65-F5344CB8AC3E}">
        <p14:creationId xmlns:p14="http://schemas.microsoft.com/office/powerpoint/2010/main" xmlns="" val="140782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FFHB_POWERPOINT_16-9-03.jpg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3" name="Titre 1"/>
          <p:cNvSpPr txBox="1">
            <a:spLocks/>
          </p:cNvSpPr>
          <p:nvPr userDrawn="1"/>
        </p:nvSpPr>
        <p:spPr>
          <a:xfrm>
            <a:off x="109770" y="4608448"/>
            <a:ext cx="4223985" cy="2113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000" b="1" dirty="0">
                <a:solidFill>
                  <a:srgbClr val="002857"/>
                </a:solidFill>
                <a:latin typeface="Arial"/>
                <a:cs typeface="Arial"/>
              </a:rPr>
              <a:t>  </a:t>
            </a:r>
            <a:r>
              <a:rPr lang="fr-FR" sz="1000" b="1" dirty="0">
                <a:solidFill>
                  <a:srgbClr val="002857"/>
                </a:solidFill>
                <a:latin typeface="+mj-lt"/>
                <a:cs typeface="Arial"/>
              </a:rPr>
              <a:t> </a:t>
            </a:r>
            <a:r>
              <a:rPr lang="fr-FR" sz="900" b="1" dirty="0">
                <a:solidFill>
                  <a:srgbClr val="1A3E71"/>
                </a:solidFill>
                <a:latin typeface="+mj-lt"/>
                <a:cs typeface="Arial"/>
              </a:rPr>
              <a:t>88</a:t>
            </a:r>
            <a:r>
              <a:rPr lang="fr-FR" sz="900" b="1" baseline="30000" dirty="0">
                <a:solidFill>
                  <a:srgbClr val="1A3E71"/>
                </a:solidFill>
                <a:latin typeface="+mj-lt"/>
                <a:cs typeface="Arial"/>
              </a:rPr>
              <a:t>ème</a:t>
            </a:r>
            <a:r>
              <a:rPr lang="fr-FR" sz="900" b="1" dirty="0">
                <a:solidFill>
                  <a:srgbClr val="1A3E71"/>
                </a:solidFill>
                <a:latin typeface="+mj-lt"/>
                <a:cs typeface="Arial"/>
              </a:rPr>
              <a:t> Assemblée Générale – Nancy </a:t>
            </a:r>
            <a:r>
              <a:rPr lang="fr-FR" sz="900" b="0" dirty="0">
                <a:solidFill>
                  <a:srgbClr val="1A3E71"/>
                </a:solidFill>
                <a:latin typeface="+mj-lt"/>
                <a:cs typeface="Arial"/>
              </a:rPr>
              <a:t>–</a:t>
            </a:r>
            <a:r>
              <a:rPr lang="fr-FR" sz="900" dirty="0">
                <a:solidFill>
                  <a:srgbClr val="1A3E71"/>
                </a:solidFill>
                <a:latin typeface="+mj-lt"/>
                <a:cs typeface="Arial"/>
              </a:rPr>
              <a:t> 22-23/04/2016</a:t>
            </a:r>
            <a:endParaRPr lang="fr-FR" sz="900" dirty="0">
              <a:solidFill>
                <a:srgbClr val="1A3E71"/>
              </a:solidFill>
              <a:latin typeface="Arial"/>
              <a:cs typeface="Arial"/>
            </a:endParaRPr>
          </a:p>
        </p:txBody>
      </p:sp>
      <p:sp>
        <p:nvSpPr>
          <p:cNvPr id="4" name="Titre 1"/>
          <p:cNvSpPr txBox="1">
            <a:spLocks/>
          </p:cNvSpPr>
          <p:nvPr userDrawn="1"/>
        </p:nvSpPr>
        <p:spPr>
          <a:xfrm>
            <a:off x="169590" y="4784805"/>
            <a:ext cx="2748046" cy="211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fld id="{28473FD9-D45F-C048-AF78-C6F14611652B}" type="slidenum">
              <a:rPr lang="fr-FR" sz="900" b="0" smtClean="0">
                <a:solidFill>
                  <a:srgbClr val="1A3E71"/>
                </a:solidFill>
                <a:latin typeface="Arial"/>
                <a:cs typeface="Arial"/>
              </a:rPr>
              <a:pPr algn="l"/>
              <a:t>‹N°›</a:t>
            </a:fld>
            <a:endParaRPr lang="fr-FR" sz="900" b="0" dirty="0">
              <a:solidFill>
                <a:srgbClr val="1A3E7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070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49" r:id="rId3"/>
    <p:sldLayoutId id="2147483654" r:id="rId4"/>
    <p:sldLayoutId id="2147483656" r:id="rId5"/>
    <p:sldLayoutId id="2147483661" r:id="rId6"/>
    <p:sldLayoutId id="2147483662" r:id="rId7"/>
    <p:sldLayoutId id="2147483659" r:id="rId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hz97lzKFOu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4262" y="-1054510"/>
            <a:ext cx="4631328" cy="32741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90DE7B0-69EC-46C9-8271-098C71DE6871}"/>
              </a:ext>
            </a:extLst>
          </p:cNvPr>
          <p:cNvSpPr/>
          <p:nvPr/>
        </p:nvSpPr>
        <p:spPr>
          <a:xfrm>
            <a:off x="0" y="-56620"/>
            <a:ext cx="8568952" cy="43381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endParaRPr lang="fr-FR" sz="2400" b="1" u="sng" kern="150" dirty="0">
              <a:solidFill>
                <a:schemeClr val="tx2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400" b="1" u="sng" kern="150" dirty="0">
                <a:solidFill>
                  <a:schemeClr val="accent5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Informations transmises à l’AG Fédérale 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fr-FR" kern="15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fr-FR" sz="20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commotion cérébrale :</a:t>
            </a:r>
          </a:p>
          <a:p>
            <a:endParaRPr lang="fr-FR" sz="2000" u="sng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commotion est un ébranlement du cerveau suite à un choc.</a:t>
            </a:r>
            <a:endParaRPr lang="fr-F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Elle est souvent méconnue, sous-estimée car elle est sournoise et discrète.</a:t>
            </a:r>
            <a:endParaRPr lang="fr-F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n'y a pas de lésion évidente décelable par l'imagerie et n'entraîne pas forcément une perte de connaissance.</a:t>
            </a:r>
          </a:p>
          <a:p>
            <a:pPr algn="just"/>
            <a:endParaRPr lang="fr-FR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qu’on sait avec certitude c’est que le cerveau demeure vulnérable pendant une certaine période variable d’ un individu à l’ autre</a:t>
            </a:r>
          </a:p>
        </p:txBody>
      </p:sp>
    </p:spTree>
    <p:extLst>
      <p:ext uri="{BB962C8B-B14F-4D97-AF65-F5344CB8AC3E}">
        <p14:creationId xmlns:p14="http://schemas.microsoft.com/office/powerpoint/2010/main" xmlns="" val="419998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4262" y="-856560"/>
            <a:ext cx="4631328" cy="3274143"/>
          </a:xfrm>
          <a:prstGeom prst="rect">
            <a:avLst/>
          </a:prstGeom>
        </p:spPr>
      </p:pic>
      <p:pic>
        <p:nvPicPr>
          <p:cNvPr id="6" name="Espace réservé du contenu 9">
            <a:extLst>
              <a:ext uri="{FF2B5EF4-FFF2-40B4-BE49-F238E27FC236}">
                <a16:creationId xmlns:a16="http://schemas.microsoft.com/office/drawing/2014/main" xmlns="" id="{146D27C4-3F8E-4AB8-93F1-05DF9E217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584" y="2780228"/>
            <a:ext cx="5895281" cy="21776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C5EC77F3-3599-4294-BDE4-598429A1CE94}"/>
              </a:ext>
            </a:extLst>
          </p:cNvPr>
          <p:cNvSpPr/>
          <p:nvPr/>
        </p:nvSpPr>
        <p:spPr>
          <a:xfrm>
            <a:off x="6433159" y="3831415"/>
            <a:ext cx="225799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CHUTE sur la TÊTE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ECC21BFB-F1BB-45F5-8BA3-C167AFDD44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46" r="2401"/>
          <a:stretch/>
        </p:blipFill>
        <p:spPr>
          <a:xfrm>
            <a:off x="162654" y="553581"/>
            <a:ext cx="4828177" cy="196066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6C99AB59-2D52-4804-836D-BFEE049A13E7}"/>
              </a:ext>
            </a:extLst>
          </p:cNvPr>
          <p:cNvSpPr/>
          <p:nvPr/>
        </p:nvSpPr>
        <p:spPr>
          <a:xfrm>
            <a:off x="4911005" y="127442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 IMPACT DIRECT au niveau de la  TÊTE</a:t>
            </a:r>
          </a:p>
        </p:txBody>
      </p:sp>
    </p:spTree>
    <p:extLst>
      <p:ext uri="{BB962C8B-B14F-4D97-AF65-F5344CB8AC3E}">
        <p14:creationId xmlns:p14="http://schemas.microsoft.com/office/powerpoint/2010/main" xmlns="" val="398259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4262" y="-1054510"/>
            <a:ext cx="4631328" cy="3274143"/>
          </a:xfrm>
          <a:prstGeom prst="rect">
            <a:avLst/>
          </a:prstGeom>
        </p:spPr>
      </p:pic>
      <p:sp>
        <p:nvSpPr>
          <p:cNvPr id="4" name="Précisions sur les traumatismes…">
            <a:extLst>
              <a:ext uri="{FF2B5EF4-FFF2-40B4-BE49-F238E27FC236}">
                <a16:creationId xmlns:a16="http://schemas.microsoft.com/office/drawing/2014/main" xmlns="" id="{670C4378-94A0-4972-9F91-439FDEB3C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06" y="263653"/>
            <a:ext cx="8732838" cy="7227616"/>
          </a:xfrm>
          <a:prstGeom prst="rect">
            <a:avLst/>
          </a:prstGeom>
          <a:noFill/>
          <a:ln>
            <a:noFill/>
          </a:ln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600"/>
              </a:spcBef>
              <a:buSzPct val="100000"/>
              <a:buBlip>
                <a:blip r:embed="rId3"/>
              </a:buBlip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457200">
              <a:spcBef>
                <a:spcPts val="600"/>
              </a:spcBef>
              <a:buSzPct val="100000"/>
              <a:buBlip>
                <a:blip r:embed="rId4"/>
              </a:buBlip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457200">
              <a:spcBef>
                <a:spcPts val="600"/>
              </a:spcBef>
              <a:buSzPct val="100000"/>
              <a:buBlip>
                <a:blip r:embed="rId5"/>
              </a:buBlip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457200">
              <a:spcBef>
                <a:spcPts val="6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457200">
              <a:spcBef>
                <a:spcPts val="600"/>
              </a:spcBef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spcBef>
                <a:spcPts val="500"/>
              </a:spcBef>
              <a:buSzTx/>
              <a:buFontTx/>
              <a:buNone/>
              <a:defRPr/>
            </a:pPr>
            <a:r>
              <a:rPr lang="fr-FR" altLang="fr-FR" sz="18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Gestion des suspicions de commotions cérébrales</a:t>
            </a:r>
          </a:p>
          <a:p>
            <a:pPr>
              <a:buFontTx/>
              <a:buNone/>
              <a:defRPr/>
            </a:pPr>
            <a:r>
              <a:rPr lang="fr-FR" altLang="fr-FR" sz="18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Objectifs</a:t>
            </a:r>
            <a:r>
              <a:rPr lang="fr-FR" altLang="fr-FR" sz="18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Prendre conscience des enjeux de santé publique autour de la gestion des suspicions de commotions cérébrales, notamment chez les joueurs mineurs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Sensibiliser aux risques du « second impact » en matière de commotion cérébrale (complication pouvant être fatale)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Eduquer et informer l’environnement des athlètes sur les signaux d’alerte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Responsabiliser chaque intervenant de la chaine sportive (joueur, entraineur, juge arbitre) et humaine (parent, accompagnateur)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Proposer un dispositif applicable à l’ensemble des niveaux de jeu (nationaux, territoriaux) et quelles que soient les conditions d’arbitrage 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Permettre un recueil de données objectives et factuelles, sur une saison, quant au nombre de traumatismes à la tête lors des compétitions de handball </a:t>
            </a:r>
            <a:endParaRPr lang="fr-FR" altLang="fr-FR" sz="1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None/>
              <a:defRPr/>
            </a:pPr>
            <a:r>
              <a:rPr lang="fr-FR" altLang="fr-FR" sz="18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Précisions :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Période d’expérimentation durant la saison sportive 2019-20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fr-FR" altLang="fr-FR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Cette mesure concerne tous les niveaux de jeu nationaux et territoriaux </a:t>
            </a:r>
          </a:p>
          <a:p>
            <a:pPr>
              <a:defRPr/>
            </a:pP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spcBef>
                <a:spcPct val="0"/>
              </a:spcBef>
              <a:buSzTx/>
              <a:buFontTx/>
              <a:buNone/>
              <a:defRPr/>
            </a:pP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FontTx/>
              <a:buChar char="•"/>
              <a:defRPr/>
            </a:pP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802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4262" y="-1054510"/>
            <a:ext cx="4631328" cy="3274143"/>
          </a:xfrm>
          <a:prstGeom prst="rect">
            <a:avLst/>
          </a:prstGeom>
        </p:spPr>
      </p:pic>
      <p:sp>
        <p:nvSpPr>
          <p:cNvPr id="4" name="Précisions sur les traumatismes…">
            <a:extLst>
              <a:ext uri="{FF2B5EF4-FFF2-40B4-BE49-F238E27FC236}">
                <a16:creationId xmlns:a16="http://schemas.microsoft.com/office/drawing/2014/main" xmlns="" id="{69929096-364E-4892-AED9-547357431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298" y="419692"/>
            <a:ext cx="8732837" cy="7243004"/>
          </a:xfrm>
          <a:prstGeom prst="rect">
            <a:avLst/>
          </a:prstGeom>
          <a:noFill/>
          <a:ln>
            <a:noFill/>
          </a:ln>
        </p:spPr>
        <p:txBody>
          <a:bodyPr lIns="45718" tIns="45718" rIns="45718" bIns="45718">
            <a:spAutoFit/>
          </a:bodyPr>
          <a:lstStyle>
            <a:lvl1pPr defTabSz="457200">
              <a:spcBef>
                <a:spcPts val="600"/>
              </a:spcBef>
              <a:buSzPct val="100000"/>
              <a:buBlip>
                <a:blip r:embed="rId3"/>
              </a:buBlip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457200">
              <a:spcBef>
                <a:spcPts val="600"/>
              </a:spcBef>
              <a:buSzPct val="100000"/>
              <a:buBlip>
                <a:blip r:embed="rId4"/>
              </a:buBlip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457200">
              <a:spcBef>
                <a:spcPts val="600"/>
              </a:spcBef>
              <a:buSzPct val="100000"/>
              <a:buBlip>
                <a:blip r:embed="rId5"/>
              </a:buBlip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457200">
              <a:spcBef>
                <a:spcPts val="600"/>
              </a:spcBef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457200">
              <a:spcBef>
                <a:spcPts val="600"/>
              </a:spcBef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Char char="»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spcBef>
                <a:spcPts val="500"/>
              </a:spcBef>
              <a:buSzTx/>
              <a:buFontTx/>
              <a:buNone/>
              <a:defRPr/>
            </a:pPr>
            <a:r>
              <a:rPr lang="fr-FR" altLang="fr-FR" sz="2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Gestion des suspicions de commotions cérébrales (suite)</a:t>
            </a:r>
          </a:p>
          <a:p>
            <a:pPr eaLnBrk="1">
              <a:spcBef>
                <a:spcPct val="0"/>
              </a:spcBef>
              <a:buSzTx/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Mise en place d’un protocole en cas de traumatisme à la tête pendant match : </a:t>
            </a:r>
          </a:p>
          <a:p>
            <a:pPr eaLnBrk="1">
              <a:spcBef>
                <a:spcPct val="0"/>
              </a:spcBef>
              <a:buSzTx/>
              <a:buFontTx/>
              <a:buNone/>
              <a:defRPr/>
            </a:pPr>
            <a:endParaRPr lang="fr-FR" altLang="fr-FR" sz="1800" b="1" dirty="0">
              <a:ea typeface="+mn-ea"/>
              <a:cs typeface="Calibri" panose="020F0502020204030204" pitchFamily="34" charset="0"/>
            </a:endParaRP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juges arbitres arrêtent le temps de jeu, signalent la situation avec le carton blanc et font entrer sur l’aire de jeu 2 personnes éligibles et autorisées (par exemple officiel responsable (A), kiné, </a:t>
            </a:r>
            <a:r>
              <a:rPr lang="fr-FR" altLang="fr-FR" sz="1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endParaRPr lang="fr-FR" altLang="fr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Dans cette situation (arrêt du jeu et carton blanc), le juge arbitre s’assure que le signalement soit mentionné sur la FMDE (case à cocher) sous son contrôle (nom du joueur, type de choc) </a:t>
            </a: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endParaRPr lang="fr-FR" altLang="fr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L’officiel responsable d’équipe décide, au vu des symptômes constatés et du protocole préconisé par la Commission médicale nationale, s’il autorise son joueur à reprendre le jeu ou non pour le reste du match </a:t>
            </a:r>
          </a:p>
          <a:p>
            <a:pPr eaLnBrk="1">
              <a:spcBef>
                <a:spcPct val="0"/>
              </a:spcBef>
              <a:buSzTx/>
              <a:buFontTx/>
              <a:buNone/>
              <a:defRPr/>
            </a:pPr>
            <a:endParaRPr lang="fr-FR" altLang="fr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l’officiel responsable n’autorise pas le joueur à reprendre le jeu il doit en informer immédiatement les JA et les OTM,  le joueur concerné quittera aussitôt le banc de remplacement</a:t>
            </a: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endParaRPr lang="fr-FR" altLang="fr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eaLnBrk="1">
              <a:spcBef>
                <a:spcPct val="0"/>
              </a:spcBef>
              <a:buSzTx/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décision du responsable d’équipe est consignée sur la FDME par l’un des juges arbitres en fin de match (case « commentaire Arbitre »)</a:t>
            </a:r>
          </a:p>
          <a:p>
            <a:pPr eaLnBrk="1">
              <a:spcBef>
                <a:spcPct val="0"/>
              </a:spcBef>
              <a:buSzTx/>
              <a:buFontTx/>
              <a:buNone/>
              <a:defRPr/>
            </a:pPr>
            <a:endParaRPr lang="fr-FR" altLang="fr-FR" sz="1800" dirty="0">
              <a:ea typeface="+mn-ea"/>
              <a:cs typeface="Calibri" panose="020F0502020204030204" pitchFamily="34" charset="0"/>
            </a:endParaRPr>
          </a:p>
          <a:p>
            <a:pPr eaLnBrk="1">
              <a:spcBef>
                <a:spcPct val="0"/>
              </a:spcBef>
              <a:buSzTx/>
              <a:buFontTx/>
              <a:buNone/>
              <a:defRPr/>
            </a:pPr>
            <a:endParaRPr lang="fr-FR" altLang="fr-FR" sz="2200" dirty="0">
              <a:ea typeface="+mn-ea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2200" dirty="0">
              <a:ea typeface="+mn-ea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2200" dirty="0">
              <a:ea typeface="+mn-ea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FontTx/>
              <a:buChar char="•"/>
              <a:defRPr/>
            </a:pPr>
            <a:endParaRPr lang="fr-FR" altLang="fr-FR" sz="2200" dirty="0">
              <a:ea typeface="+mn-ea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2200" dirty="0">
              <a:ea typeface="+mn-ea"/>
              <a:cs typeface="Calibri" panose="020F0502020204030204" pitchFamily="34" charset="0"/>
            </a:endParaRPr>
          </a:p>
          <a:p>
            <a:pPr eaLnBrk="1">
              <a:spcBef>
                <a:spcPts val="400"/>
              </a:spcBef>
              <a:buSzTx/>
              <a:buFontTx/>
              <a:buNone/>
              <a:defRPr/>
            </a:pPr>
            <a:endParaRPr lang="fr-FR" altLang="fr-FR" sz="2200" dirty="0"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8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4262" y="-1054510"/>
            <a:ext cx="4631328" cy="3274143"/>
          </a:xfrm>
          <a:prstGeom prst="rect">
            <a:avLst/>
          </a:prstGeom>
        </p:spPr>
      </p:pic>
      <p:pic>
        <p:nvPicPr>
          <p:cNvPr id="4" name="Espace réservé du contenu 7">
            <a:extLst>
              <a:ext uri="{FF2B5EF4-FFF2-40B4-BE49-F238E27FC236}">
                <a16:creationId xmlns:a16="http://schemas.microsoft.com/office/drawing/2014/main" xmlns="" id="{9D2E3EBF-092F-4D92-82D7-B29CB9839AAA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6744" y="167452"/>
            <a:ext cx="6959886" cy="5143500"/>
          </a:xfrm>
          <a:custGeom>
            <a:avLst/>
            <a:gdLst>
              <a:gd name="connsiteX0" fmla="*/ 497480 w 10607040"/>
              <a:gd name="connsiteY0" fmla="*/ 0 h 4956048"/>
              <a:gd name="connsiteX1" fmla="*/ 10607040 w 10607040"/>
              <a:gd name="connsiteY1" fmla="*/ 0 h 4956048"/>
              <a:gd name="connsiteX2" fmla="*/ 10607040 w 10607040"/>
              <a:gd name="connsiteY2" fmla="*/ 4485407 h 4956048"/>
              <a:gd name="connsiteX3" fmla="*/ 10131692 w 10607040"/>
              <a:gd name="connsiteY3" fmla="*/ 4956048 h 4956048"/>
              <a:gd name="connsiteX4" fmla="*/ 0 w 10607040"/>
              <a:gd name="connsiteY4" fmla="*/ 4956048 h 4956048"/>
              <a:gd name="connsiteX5" fmla="*/ 0 w 10607040"/>
              <a:gd name="connsiteY5" fmla="*/ 492554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07040" h="4956048">
                <a:moveTo>
                  <a:pt x="497480" y="0"/>
                </a:moveTo>
                <a:lnTo>
                  <a:pt x="10607040" y="0"/>
                </a:lnTo>
                <a:lnTo>
                  <a:pt x="10607040" y="4485407"/>
                </a:lnTo>
                <a:lnTo>
                  <a:pt x="10131692" y="4956048"/>
                </a:lnTo>
                <a:lnTo>
                  <a:pt x="0" y="4956048"/>
                </a:lnTo>
                <a:lnTo>
                  <a:pt x="0" y="4925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270399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4262" y="-1054510"/>
            <a:ext cx="4631328" cy="3274143"/>
          </a:xfrm>
          <a:prstGeom prst="rect">
            <a:avLst/>
          </a:prstGeom>
        </p:spPr>
      </p:pic>
      <p:sp>
        <p:nvSpPr>
          <p:cNvPr id="5" name="Précisions sur les traumatismes…">
            <a:extLst>
              <a:ext uri="{FF2B5EF4-FFF2-40B4-BE49-F238E27FC236}">
                <a16:creationId xmlns:a16="http://schemas.microsoft.com/office/drawing/2014/main" xmlns="" id="{2926714C-05AB-4770-ABC3-12BEAA2FE33E}"/>
              </a:ext>
            </a:extLst>
          </p:cNvPr>
          <p:cNvSpPr txBox="1"/>
          <p:nvPr/>
        </p:nvSpPr>
        <p:spPr>
          <a:xfrm>
            <a:off x="204788" y="981075"/>
            <a:ext cx="8734425" cy="581697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5718" tIns="45718" rIns="45718" bIns="45718">
            <a:spAutoFit/>
          </a:bodyPr>
          <a:lstStyle/>
          <a:p>
            <a:pPr defTabSz="457200" eaLnBrk="1" fontAlgn="auto">
              <a:spcBef>
                <a:spcPts val="500"/>
              </a:spcBef>
              <a:spcAft>
                <a:spcPts val="0"/>
              </a:spcAft>
              <a:defRPr sz="2200" b="1"/>
            </a:pPr>
            <a:r>
              <a:rPr lang="fr-FR" sz="2000" b="1" kern="0" dirty="0">
                <a:solidFill>
                  <a:schemeClr val="accent5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Gestion des </a:t>
            </a:r>
            <a:r>
              <a:rPr lang="fr-FR" altLang="fr-FR" sz="20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suspicions de </a:t>
            </a:r>
            <a:r>
              <a:rPr lang="fr-FR" sz="2000" b="1" kern="0" dirty="0">
                <a:solidFill>
                  <a:schemeClr val="accent5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commotions cérébrales (suite)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kern="0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altLang="fr-FR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Dans les 24-48h suivant la remontée de la FMDE signalant le carton blanc et la suspicion, un courriel type sera adressé au joueur concerné (et à ses représentants légaux si mineur), avec copie au club et au médecin de ligue, pour l’informer des risques liés à la commotion cérébrale et l’inviter à aller consulter un médecin. </a:t>
            </a: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fr-FR" sz="1600" kern="0" dirty="0">
              <a:solidFill>
                <a:schemeClr val="bg1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  <a:p>
            <a:pPr marL="285750" indent="-285750" eaLnBrk="1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Pas d’interdiction de jouer pour les matchs qui suivent (approche positive durant la phase d’expérimentation), sauf bien sûr en cas de certificat de contre-indication temporaire transmis à la FFHandball par le joueur concerné ou son club : dans cette hypothèse la qualification sera suspendue dans </a:t>
            </a:r>
            <a:r>
              <a:rPr lang="fr-FR" sz="1600" kern="0" dirty="0" err="1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Gesthand</a:t>
            </a:r>
            <a:r>
              <a:rPr lang="fr-FR" sz="1600" kern="0" dirty="0">
                <a:solidFill>
                  <a:schemeClr val="bg1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par la Commission médicale nationale.</a:t>
            </a: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kern="0" dirty="0">
              <a:latin typeface="Arial"/>
              <a:ea typeface="Arial"/>
              <a:cs typeface="Arial"/>
              <a:sym typeface="Arial"/>
            </a:endParaRPr>
          </a:p>
          <a:p>
            <a:pPr eaLnBrk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kern="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defTabSz="457200" eaLnBrk="1" fontAlgn="auto">
              <a:spcBef>
                <a:spcPts val="400"/>
              </a:spcBef>
              <a:spcAft>
                <a:spcPts val="0"/>
              </a:spcAft>
              <a:buSzPct val="100000"/>
              <a:buFontTx/>
              <a:buBlip>
                <a:blip r:embed="rId3"/>
              </a:buBlip>
              <a:defRPr sz="2200"/>
            </a:pPr>
            <a:endParaRPr sz="2200" kern="0" dirty="0">
              <a:latin typeface="Arial"/>
              <a:ea typeface="Arial"/>
              <a:cs typeface="Arial"/>
              <a:sym typeface="Arial"/>
            </a:endParaRPr>
          </a:p>
          <a:p>
            <a:pPr defTabSz="457200" eaLnBrk="1" fontAlgn="auto">
              <a:spcBef>
                <a:spcPts val="400"/>
              </a:spcBef>
              <a:spcAft>
                <a:spcPts val="0"/>
              </a:spcAft>
              <a:defRPr sz="2200"/>
            </a:pPr>
            <a:endParaRPr sz="2200" kern="0" dirty="0">
              <a:latin typeface="Arial"/>
              <a:ea typeface="Arial"/>
              <a:cs typeface="Arial"/>
              <a:sym typeface="Arial"/>
            </a:endParaRPr>
          </a:p>
          <a:p>
            <a:pPr defTabSz="457200" eaLnBrk="1" fontAlgn="auto">
              <a:spcBef>
                <a:spcPts val="400"/>
              </a:spcBef>
              <a:spcAft>
                <a:spcPts val="0"/>
              </a:spcAft>
              <a:defRPr sz="2200"/>
            </a:pPr>
            <a:endParaRPr sz="2200" kern="0" dirty="0">
              <a:latin typeface="Arial"/>
              <a:ea typeface="Arial"/>
              <a:cs typeface="Arial"/>
              <a:sym typeface="Arial"/>
            </a:endParaRPr>
          </a:p>
          <a:p>
            <a:pPr defTabSz="457200" eaLnBrk="1" fontAlgn="auto">
              <a:spcBef>
                <a:spcPts val="400"/>
              </a:spcBef>
              <a:spcAft>
                <a:spcPts val="0"/>
              </a:spcAft>
              <a:buSzPct val="100000"/>
              <a:buFontTx/>
              <a:buChar char="•"/>
              <a:defRPr sz="2200"/>
            </a:pPr>
            <a:endParaRPr sz="2200" kern="0" dirty="0">
              <a:latin typeface="Arial"/>
              <a:ea typeface="Arial"/>
              <a:cs typeface="Arial"/>
              <a:sym typeface="Arial"/>
            </a:endParaRPr>
          </a:p>
          <a:p>
            <a:pPr defTabSz="457200" eaLnBrk="1" fontAlgn="auto">
              <a:spcBef>
                <a:spcPts val="400"/>
              </a:spcBef>
              <a:spcAft>
                <a:spcPts val="0"/>
              </a:spcAft>
              <a:defRPr sz="2200"/>
            </a:pPr>
            <a:endParaRPr sz="2200" kern="0" dirty="0">
              <a:latin typeface="Arial"/>
              <a:ea typeface="Arial"/>
              <a:cs typeface="Arial"/>
              <a:sym typeface="Arial"/>
            </a:endParaRPr>
          </a:p>
          <a:p>
            <a:pPr defTabSz="457200" eaLnBrk="1" fontAlgn="auto">
              <a:spcBef>
                <a:spcPts val="400"/>
              </a:spcBef>
              <a:spcAft>
                <a:spcPts val="0"/>
              </a:spcAft>
              <a:defRPr sz="2200"/>
            </a:pPr>
            <a:endParaRPr sz="2200"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E435AEC-C89F-4425-888A-DEE8940EE656}"/>
              </a:ext>
            </a:extLst>
          </p:cNvPr>
          <p:cNvSpPr/>
          <p:nvPr/>
        </p:nvSpPr>
        <p:spPr>
          <a:xfrm>
            <a:off x="1846483" y="244029"/>
            <a:ext cx="3514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hlinkClick r:id="rId4"/>
              </a:rPr>
              <a:t>https://youtu.be/hz97lzKFOuY</a:t>
            </a:r>
            <a:r>
              <a:rPr lang="fr-FR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0073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 algn="l">
          <a:defRPr sz="1000" dirty="0" smtClean="0">
            <a:solidFill>
              <a:srgbClr val="002857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3895</TotalTime>
  <Words>485</Words>
  <Application>Microsoft Office PowerPoint</Application>
  <PresentationFormat>Affichage à l'écran (16:9)</PresentationFormat>
  <Paragraphs>59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Company>Leroy Tremblot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Dominique Jubert</dc:creator>
  <cp:lastModifiedBy>Didier Rousseau</cp:lastModifiedBy>
  <cp:revision>157</cp:revision>
  <cp:lastPrinted>2019-06-07T07:02:42Z</cp:lastPrinted>
  <dcterms:created xsi:type="dcterms:W3CDTF">2015-04-01T15:55:56Z</dcterms:created>
  <dcterms:modified xsi:type="dcterms:W3CDTF">2019-10-02T10:46:36Z</dcterms:modified>
</cp:coreProperties>
</file>