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7" r:id="rId2"/>
    <p:sldId id="283" r:id="rId3"/>
    <p:sldId id="311" r:id="rId4"/>
    <p:sldId id="298" r:id="rId5"/>
    <p:sldId id="299" r:id="rId6"/>
    <p:sldId id="312" r:id="rId7"/>
  </p:sldIdLst>
  <p:sldSz cx="9144000" cy="5143500" type="screen16x9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3E71"/>
    <a:srgbClr val="9B1614"/>
    <a:srgbClr val="9B9B9B"/>
    <a:srgbClr val="6E6E6E"/>
    <a:srgbClr val="F0F0F0"/>
    <a:srgbClr val="C85A19"/>
    <a:srgbClr val="0028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31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C586-8EE7-AF48-B32A-B03634DE7749}" type="datetimeFigureOut">
              <a:rPr lang="fr-FR" smtClean="0"/>
              <a:pPr/>
              <a:t>02/10/2019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5F6C-C462-EC4E-A672-E3DA8C1B46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096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EE48-4E68-9343-AEBE-A8480D8633D2}" type="datetimeFigureOut">
              <a:rPr lang="fr-FR" smtClean="0"/>
              <a:pPr/>
              <a:t>02/10/2019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8BE8-4E5E-3440-A5E7-AA67017625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250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FHB_POWERPOINT_16-9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80000" cy="51435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1105277" y="3696404"/>
            <a:ext cx="7772400" cy="33439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88529" y="4033644"/>
            <a:ext cx="6400800" cy="269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xmlns="" val="5457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FHB_POWERPOINT_16-9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80000" cy="51435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105277" y="3696404"/>
            <a:ext cx="7772400" cy="33439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xmlns="" val="16445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221390" y="229136"/>
            <a:ext cx="8669176" cy="3066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9B161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221390" y="579839"/>
            <a:ext cx="8669176" cy="2899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1600" b="1" baseline="0">
                <a:solidFill>
                  <a:srgbClr val="1A3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40770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21390" y="1032945"/>
            <a:ext cx="8669176" cy="34199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B1614"/>
              </a:buClr>
              <a:buNone/>
              <a:defRPr sz="1400">
                <a:solidFill>
                  <a:srgbClr val="1A3E71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9B1614"/>
              </a:buClr>
              <a:buFont typeface="Arial" panose="020B0604020202020204" pitchFamily="34" charset="0"/>
              <a:buChar char="•"/>
              <a:defRPr sz="1400">
                <a:solidFill>
                  <a:srgbClr val="1A3E71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9B1614"/>
              </a:buClr>
              <a:defRPr sz="1200">
                <a:solidFill>
                  <a:srgbClr val="1A3E71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9B1614"/>
              </a:buClr>
              <a:buFont typeface="Arial" panose="020B0604020202020204" pitchFamily="34" charset="0"/>
              <a:buChar char="•"/>
              <a:defRPr sz="1200" i="1">
                <a:solidFill>
                  <a:srgbClr val="1A3E71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9B1614"/>
              </a:buClr>
              <a:buFont typeface="Courier New"/>
              <a:buChar char="o"/>
              <a:defRPr sz="1000">
                <a:solidFill>
                  <a:srgbClr val="1A3E7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21390" y="229136"/>
            <a:ext cx="8669176" cy="3066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9B161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221390" y="579839"/>
            <a:ext cx="8669176" cy="2899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1600" b="1" baseline="0">
                <a:solidFill>
                  <a:srgbClr val="1A3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23662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1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21390" y="1045807"/>
            <a:ext cx="5008670" cy="3419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A3E7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5529896" y="1045807"/>
            <a:ext cx="3360670" cy="341999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9B1614"/>
              </a:buClr>
              <a:buFont typeface="Arial"/>
              <a:buChar char="•"/>
              <a:defRPr sz="1400">
                <a:solidFill>
                  <a:srgbClr val="1A3E71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221390" y="229136"/>
            <a:ext cx="8669176" cy="3066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9B161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221390" y="579839"/>
            <a:ext cx="8669176" cy="2899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1600" b="1" baseline="0">
                <a:solidFill>
                  <a:srgbClr val="1A3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30262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21390" y="229136"/>
            <a:ext cx="8669176" cy="3066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9B161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221390" y="579839"/>
            <a:ext cx="8669176" cy="2899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1600" b="1" baseline="0">
                <a:solidFill>
                  <a:srgbClr val="1A3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21391" y="1032945"/>
            <a:ext cx="4139999" cy="34199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B1614"/>
              </a:buClr>
              <a:buNone/>
              <a:defRPr sz="1400">
                <a:solidFill>
                  <a:srgbClr val="1A3E71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9B1614"/>
              </a:buClr>
              <a:buFont typeface="Arial" panose="020B0604020202020204" pitchFamily="34" charset="0"/>
              <a:buChar char="•"/>
              <a:defRPr sz="1400">
                <a:solidFill>
                  <a:srgbClr val="1A3E71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9B1614"/>
              </a:buClr>
              <a:defRPr sz="1200">
                <a:solidFill>
                  <a:srgbClr val="1A3E71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9B1614"/>
              </a:buClr>
              <a:buFont typeface="Arial" panose="020B0604020202020204" pitchFamily="34" charset="0"/>
              <a:buChar char="•"/>
              <a:defRPr sz="1200" i="1">
                <a:solidFill>
                  <a:srgbClr val="1A3E71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9B1614"/>
              </a:buClr>
              <a:buFont typeface="Courier New"/>
              <a:buChar char="o"/>
              <a:defRPr sz="1000">
                <a:solidFill>
                  <a:srgbClr val="1A3E7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1"/>
          </p:nvPr>
        </p:nvSpPr>
        <p:spPr>
          <a:xfrm>
            <a:off x="4755706" y="1032945"/>
            <a:ext cx="4139999" cy="34199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B1614"/>
              </a:buClr>
              <a:buNone/>
              <a:defRPr sz="1400">
                <a:solidFill>
                  <a:srgbClr val="1A3E71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9B1614"/>
              </a:buClr>
              <a:buFont typeface="Arial" panose="020B0604020202020204" pitchFamily="34" charset="0"/>
              <a:buChar char="•"/>
              <a:defRPr sz="1400">
                <a:solidFill>
                  <a:srgbClr val="1A3E71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9B1614"/>
              </a:buClr>
              <a:defRPr sz="1200">
                <a:solidFill>
                  <a:srgbClr val="1A3E71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9B1614"/>
              </a:buClr>
              <a:buFont typeface="Arial" panose="020B0604020202020204" pitchFamily="34" charset="0"/>
              <a:buChar char="•"/>
              <a:defRPr sz="1200" i="1">
                <a:solidFill>
                  <a:srgbClr val="1A3E71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9B1614"/>
              </a:buClr>
              <a:buFont typeface="Courier New"/>
              <a:buChar char="o"/>
              <a:defRPr sz="1000">
                <a:solidFill>
                  <a:srgbClr val="1A3E7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58458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768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FHB_POWERPOINT_16-9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80000" cy="514350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132256" y="3230511"/>
            <a:ext cx="4737100" cy="6836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MESSAGE DE FIN </a:t>
            </a:r>
            <a:br>
              <a:rPr lang="fr-FR" dirty="0"/>
            </a:br>
            <a:r>
              <a:rPr lang="fr-FR" dirty="0"/>
              <a:t>DE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078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FHB_POWERPOINT_16-9-03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 userDrawn="1"/>
        </p:nvSpPr>
        <p:spPr>
          <a:xfrm>
            <a:off x="109770" y="4608448"/>
            <a:ext cx="4223985" cy="211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00" b="1" dirty="0">
                <a:solidFill>
                  <a:srgbClr val="002857"/>
                </a:solidFill>
                <a:latin typeface="Arial"/>
                <a:cs typeface="Arial"/>
              </a:rPr>
              <a:t>  </a:t>
            </a:r>
            <a:r>
              <a:rPr lang="fr-FR" sz="1000" b="1" dirty="0">
                <a:solidFill>
                  <a:srgbClr val="002857"/>
                </a:solidFill>
                <a:latin typeface="+mj-lt"/>
                <a:cs typeface="Arial"/>
              </a:rPr>
              <a:t> </a:t>
            </a:r>
            <a:r>
              <a:rPr lang="fr-FR" sz="900" b="1" dirty="0">
                <a:solidFill>
                  <a:srgbClr val="1A3E71"/>
                </a:solidFill>
                <a:latin typeface="+mj-lt"/>
                <a:cs typeface="Arial"/>
              </a:rPr>
              <a:t>88</a:t>
            </a:r>
            <a:r>
              <a:rPr lang="fr-FR" sz="900" b="1" baseline="30000" dirty="0">
                <a:solidFill>
                  <a:srgbClr val="1A3E71"/>
                </a:solidFill>
                <a:latin typeface="+mj-lt"/>
                <a:cs typeface="Arial"/>
              </a:rPr>
              <a:t>ème</a:t>
            </a:r>
            <a:r>
              <a:rPr lang="fr-FR" sz="900" b="1" dirty="0">
                <a:solidFill>
                  <a:srgbClr val="1A3E71"/>
                </a:solidFill>
                <a:latin typeface="+mj-lt"/>
                <a:cs typeface="Arial"/>
              </a:rPr>
              <a:t> Assemblée Générale – Nancy </a:t>
            </a:r>
            <a:r>
              <a:rPr lang="fr-FR" sz="900" b="0" dirty="0">
                <a:solidFill>
                  <a:srgbClr val="1A3E71"/>
                </a:solidFill>
                <a:latin typeface="+mj-lt"/>
                <a:cs typeface="Arial"/>
              </a:rPr>
              <a:t>–</a:t>
            </a:r>
            <a:r>
              <a:rPr lang="fr-FR" sz="900" dirty="0">
                <a:solidFill>
                  <a:srgbClr val="1A3E71"/>
                </a:solidFill>
                <a:latin typeface="+mj-lt"/>
                <a:cs typeface="Arial"/>
              </a:rPr>
              <a:t> 22-23/04/2016</a:t>
            </a:r>
            <a:endParaRPr lang="fr-FR" sz="900" dirty="0">
              <a:solidFill>
                <a:srgbClr val="1A3E71"/>
              </a:solidFill>
              <a:latin typeface="Arial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 userDrawn="1"/>
        </p:nvSpPr>
        <p:spPr>
          <a:xfrm>
            <a:off x="169590" y="4784805"/>
            <a:ext cx="2748046" cy="21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fld id="{28473FD9-D45F-C048-AF78-C6F14611652B}" type="slidenum">
              <a:rPr lang="fr-FR" sz="900" b="0" smtClean="0">
                <a:solidFill>
                  <a:srgbClr val="1A3E71"/>
                </a:solidFill>
                <a:latin typeface="Arial"/>
                <a:cs typeface="Arial"/>
              </a:rPr>
              <a:pPr algn="l"/>
              <a:t>‹N°›</a:t>
            </a:fld>
            <a:endParaRPr lang="fr-FR" sz="900" b="0" dirty="0">
              <a:solidFill>
                <a:srgbClr val="1A3E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49" r:id="rId3"/>
    <p:sldLayoutId id="2147483654" r:id="rId4"/>
    <p:sldLayoutId id="2147483656" r:id="rId5"/>
    <p:sldLayoutId id="2147483661" r:id="rId6"/>
    <p:sldLayoutId id="2147483662" r:id="rId7"/>
    <p:sldLayoutId id="2147483659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z97lzKFOu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262" y="-1054510"/>
            <a:ext cx="4631328" cy="3274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0DE7B0-69EC-46C9-8271-098C71DE6871}"/>
              </a:ext>
            </a:extLst>
          </p:cNvPr>
          <p:cNvSpPr/>
          <p:nvPr/>
        </p:nvSpPr>
        <p:spPr>
          <a:xfrm>
            <a:off x="0" y="-56620"/>
            <a:ext cx="8568952" cy="43381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2400" b="1" u="sng" kern="15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b="1" u="sng" kern="150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Informations transmises à l’AG Fédérale 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kern="15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commotion cérébrale :</a:t>
            </a:r>
          </a:p>
          <a:p>
            <a:endParaRPr lang="fr-FR" sz="20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commotion est un ébranlement du cerveau suite à un choc.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 est souvent méconnue, sous-estimée car elle est sournoise et discrète.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n'y a pas de lésion évidente décelable par l'imagerie et n'entraîne pas forcément une perte de connaissance.</a:t>
            </a:r>
          </a:p>
          <a:p>
            <a:pPr algn="just"/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qu’on sait avec certitude c’est que le cerveau demeure vulnérable pendant une certaine période variable d’ un individu à l’ autre</a:t>
            </a:r>
          </a:p>
        </p:txBody>
      </p:sp>
    </p:spTree>
    <p:extLst>
      <p:ext uri="{BB962C8B-B14F-4D97-AF65-F5344CB8AC3E}">
        <p14:creationId xmlns:p14="http://schemas.microsoft.com/office/powerpoint/2010/main" xmlns="" val="41999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262" y="-856560"/>
            <a:ext cx="4631328" cy="3274143"/>
          </a:xfrm>
          <a:prstGeom prst="rect">
            <a:avLst/>
          </a:prstGeom>
        </p:spPr>
      </p:pic>
      <p:pic>
        <p:nvPicPr>
          <p:cNvPr id="6" name="Espace réservé du contenu 9">
            <a:extLst>
              <a:ext uri="{FF2B5EF4-FFF2-40B4-BE49-F238E27FC236}">
                <a16:creationId xmlns:a16="http://schemas.microsoft.com/office/drawing/2014/main" xmlns="" id="{146D27C4-3F8E-4AB8-93F1-05DF9E217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84" y="2780228"/>
            <a:ext cx="5895281" cy="21776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5EC77F3-3599-4294-BDE4-598429A1CE94}"/>
              </a:ext>
            </a:extLst>
          </p:cNvPr>
          <p:cNvSpPr/>
          <p:nvPr/>
        </p:nvSpPr>
        <p:spPr>
          <a:xfrm>
            <a:off x="6433159" y="3831415"/>
            <a:ext cx="22579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CHUTE sur la TÊTE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CC21BFB-F1BB-45F5-8BA3-C167AFDD44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46" r="2401"/>
          <a:stretch/>
        </p:blipFill>
        <p:spPr>
          <a:xfrm>
            <a:off x="162654" y="553581"/>
            <a:ext cx="4828177" cy="196066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C99AB59-2D52-4804-836D-BFEE049A13E7}"/>
              </a:ext>
            </a:extLst>
          </p:cNvPr>
          <p:cNvSpPr/>
          <p:nvPr/>
        </p:nvSpPr>
        <p:spPr>
          <a:xfrm>
            <a:off x="4911005" y="127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IMPACT DIRECT au niveau de la  TÊTE</a:t>
            </a:r>
          </a:p>
        </p:txBody>
      </p:sp>
    </p:spTree>
    <p:extLst>
      <p:ext uri="{BB962C8B-B14F-4D97-AF65-F5344CB8AC3E}">
        <p14:creationId xmlns:p14="http://schemas.microsoft.com/office/powerpoint/2010/main" xmlns="" val="39825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262" y="-1054510"/>
            <a:ext cx="4631328" cy="3274143"/>
          </a:xfrm>
          <a:prstGeom prst="rect">
            <a:avLst/>
          </a:prstGeom>
        </p:spPr>
      </p:pic>
      <p:sp>
        <p:nvSpPr>
          <p:cNvPr id="4" name="Précisions sur les traumatismes…">
            <a:extLst>
              <a:ext uri="{FF2B5EF4-FFF2-40B4-BE49-F238E27FC236}">
                <a16:creationId xmlns:a16="http://schemas.microsoft.com/office/drawing/2014/main" xmlns="" id="{670C4378-94A0-4972-9F91-439FDEB3C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06" y="263653"/>
            <a:ext cx="8732838" cy="7227616"/>
          </a:xfrm>
          <a:prstGeom prst="rect">
            <a:avLst/>
          </a:prstGeom>
          <a:noFill/>
          <a:ln>
            <a:noFill/>
          </a:ln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600"/>
              </a:spcBef>
              <a:buSzPct val="100000"/>
              <a:buBlip>
                <a:blip r:embed="rId3"/>
              </a:buBlip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spcBef>
                <a:spcPts val="600"/>
              </a:spcBef>
              <a:buSzPct val="100000"/>
              <a:buBlip>
                <a:blip r:embed="rId4"/>
              </a:buBlip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spcBef>
                <a:spcPts val="600"/>
              </a:spcBef>
              <a:buSzPct val="100000"/>
              <a:buBlip>
                <a:blip r:embed="rId5"/>
              </a:buBlip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spcBef>
                <a:spcPts val="6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spcBef>
                <a:spcPts val="600"/>
              </a:spcBef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ts val="500"/>
              </a:spcBef>
              <a:buSzTx/>
              <a:buFontTx/>
              <a:buNone/>
              <a:defRPr/>
            </a:pPr>
            <a:r>
              <a:rPr lang="fr-FR" altLang="fr-FR" sz="1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des suspicions de commotions cérébrales</a:t>
            </a:r>
          </a:p>
          <a:p>
            <a:pPr>
              <a:buFontTx/>
              <a:buNone/>
              <a:defRPr/>
            </a:pPr>
            <a:r>
              <a:rPr lang="fr-FR" altLang="fr-FR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Objectifs</a:t>
            </a:r>
            <a:r>
              <a:rPr lang="fr-FR" altLang="fr-FR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fr-FR" altLang="fr-F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conscience des enjeux de santé publique autour de la gestion des suspicions de commotions cérébrales, notamment chez les joueurs mineurs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Sensibiliser aux risques du « second impact » en matière de commotion cérébrale (complication pouvant être fatale)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Eduquer et informer l’environnement des athlètes sur les signaux d’alerte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Responsabiliser chaque intervenant de la chaine sportive (joueur, entraineur, juge arbitre) et humaine (parent, accompagnateur)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Proposer un dispositif applicable à l’ensemble des niveaux de jeu (nationaux, territoriaux) et quelles que soient les conditions d’arbitrage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Permettre un recueil de données objectives et factuelles, sur une saison, quant au nombre de traumatismes à la tête lors des compétitions de handball </a:t>
            </a:r>
            <a:endParaRPr lang="fr-FR" altLang="fr-FR" sz="1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fr-FR" altLang="fr-FR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Précisions 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altLang="fr-F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Période d’expérimentation durant la saison sportive 2019-20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altLang="fr-F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mesure concerne tous les niveaux de jeu nationaux et territoriaux </a:t>
            </a:r>
          </a:p>
          <a:p>
            <a:pPr>
              <a:defRPr/>
            </a:pPr>
            <a:endParaRPr lang="fr-FR" altLang="fr-F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SzTx/>
              <a:buFontTx/>
              <a:buNone/>
              <a:defRPr/>
            </a:pPr>
            <a:endParaRPr lang="fr-FR" altLang="fr-F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SzTx/>
              <a:buFontTx/>
              <a:buNone/>
              <a:defRPr/>
            </a:pPr>
            <a:endParaRPr lang="fr-FR" altLang="fr-F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SzTx/>
              <a:buFontTx/>
              <a:buNone/>
              <a:defRPr/>
            </a:pPr>
            <a:endParaRPr lang="fr-FR" altLang="fr-F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FontTx/>
              <a:buChar char="•"/>
              <a:defRPr/>
            </a:pPr>
            <a:endParaRPr lang="fr-FR" altLang="fr-F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SzTx/>
              <a:buFontTx/>
              <a:buNone/>
              <a:defRPr/>
            </a:pPr>
            <a:endParaRPr lang="fr-FR" altLang="fr-F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SzTx/>
              <a:buFontTx/>
              <a:buNone/>
              <a:defRPr/>
            </a:pPr>
            <a:endParaRPr lang="fr-FR" altLang="fr-F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0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262" y="-1054510"/>
            <a:ext cx="4631328" cy="3274143"/>
          </a:xfrm>
          <a:prstGeom prst="rect">
            <a:avLst/>
          </a:prstGeom>
        </p:spPr>
      </p:pic>
      <p:sp>
        <p:nvSpPr>
          <p:cNvPr id="4" name="Précisions sur les traumatismes…">
            <a:extLst>
              <a:ext uri="{FF2B5EF4-FFF2-40B4-BE49-F238E27FC236}">
                <a16:creationId xmlns:a16="http://schemas.microsoft.com/office/drawing/2014/main" xmlns="" id="{69929096-364E-4892-AED9-547357431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98" y="419692"/>
            <a:ext cx="8732837" cy="7243004"/>
          </a:xfrm>
          <a:prstGeom prst="rect">
            <a:avLst/>
          </a:prstGeom>
          <a:noFill/>
          <a:ln>
            <a:noFill/>
          </a:ln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600"/>
              </a:spcBef>
              <a:buSzPct val="100000"/>
              <a:buBlip>
                <a:blip r:embed="rId3"/>
              </a:buBlip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spcBef>
                <a:spcPts val="600"/>
              </a:spcBef>
              <a:buSzPct val="100000"/>
              <a:buBlip>
                <a:blip r:embed="rId4"/>
              </a:buBlip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spcBef>
                <a:spcPts val="600"/>
              </a:spcBef>
              <a:buSzPct val="100000"/>
              <a:buBlip>
                <a:blip r:embed="rId5"/>
              </a:buBlip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spcBef>
                <a:spcPts val="6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spcBef>
                <a:spcPts val="600"/>
              </a:spcBef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»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ts val="500"/>
              </a:spcBef>
              <a:buSzTx/>
              <a:buFontTx/>
              <a:buNone/>
              <a:defRPr/>
            </a:pPr>
            <a:r>
              <a:rPr lang="fr-FR" altLang="fr-FR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des suspicions de commotions cérébrales (suite)</a:t>
            </a:r>
          </a:p>
          <a:p>
            <a:pPr eaLnBrk="1">
              <a:spcBef>
                <a:spcPct val="0"/>
              </a:spcBef>
              <a:buSzTx/>
              <a:buFontTx/>
              <a:buNone/>
              <a:defRPr/>
            </a:pPr>
            <a:r>
              <a:rPr lang="fr-FR" altLang="fr-FR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place d’un protocole en cas de traumatisme à la tête pendant match : </a:t>
            </a:r>
          </a:p>
          <a:p>
            <a:pPr eaLnBrk="1">
              <a:spcBef>
                <a:spcPct val="0"/>
              </a:spcBef>
              <a:buSzTx/>
              <a:buFontTx/>
              <a:buNone/>
              <a:defRPr/>
            </a:pPr>
            <a:endParaRPr lang="fr-FR" altLang="fr-FR" sz="1800" b="1" dirty="0">
              <a:ea typeface="+mn-ea"/>
              <a:cs typeface="Calibri" panose="020F0502020204030204" pitchFamily="34" charset="0"/>
            </a:endParaRPr>
          </a:p>
          <a:p>
            <a:pPr marL="285750" indent="-285750" eaLnBrk="1">
              <a:spcBef>
                <a:spcPct val="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juges arbitres arrêtent le temps de jeu, signalent la situation avec le carton blanc et font entrer sur l’aire de jeu 2 personnes éligibles et autorisées (par exemple officiel responsable (A), kiné, </a:t>
            </a:r>
            <a:r>
              <a:rPr lang="fr-FR" altLang="fr-FR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eaLnBrk="1">
              <a:spcBef>
                <a:spcPct val="0"/>
              </a:spcBef>
              <a:buSzTx/>
              <a:buFont typeface="Wingdings" panose="05000000000000000000" pitchFamily="2" charset="2"/>
              <a:buChar char="§"/>
              <a:defRPr/>
            </a:pPr>
            <a:endParaRPr lang="fr-FR" alt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>
              <a:spcBef>
                <a:spcPct val="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cette situation (arrêt du jeu et carton blanc), le juge arbitre s’assure que le signalement soit mentionné sur la FMDE (case à cocher) sous son contrôle (nom du joueur, type de choc) </a:t>
            </a:r>
          </a:p>
          <a:p>
            <a:pPr marL="285750" indent="-285750" eaLnBrk="1">
              <a:spcBef>
                <a:spcPct val="0"/>
              </a:spcBef>
              <a:buSzTx/>
              <a:buFont typeface="Wingdings" panose="05000000000000000000" pitchFamily="2" charset="2"/>
              <a:buChar char="§"/>
              <a:defRPr/>
            </a:pPr>
            <a:endParaRPr lang="fr-FR" alt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>
              <a:spcBef>
                <a:spcPct val="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L’officiel responsable d’équipe décide, au vu des symptômes constatés et du protocole préconisé par la Commission médicale nationale, s’il autorise son joueur à reprendre le jeu ou non pour le reste du match </a:t>
            </a:r>
          </a:p>
          <a:p>
            <a:pPr eaLnBrk="1">
              <a:spcBef>
                <a:spcPct val="0"/>
              </a:spcBef>
              <a:buSzTx/>
              <a:buFontTx/>
              <a:buNone/>
              <a:defRPr/>
            </a:pPr>
            <a:endParaRPr lang="fr-FR" alt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>
              <a:spcBef>
                <a:spcPct val="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l’officiel responsable n’autorise pas le joueur à reprendre le jeu il doit en informer immédiatement les JA et les OTM,  le joueur concerné quittera aussitôt le banc de remplacement</a:t>
            </a:r>
          </a:p>
          <a:p>
            <a:pPr marL="285750" indent="-285750" eaLnBrk="1">
              <a:spcBef>
                <a:spcPct val="0"/>
              </a:spcBef>
              <a:buSzTx/>
              <a:buFont typeface="Wingdings" panose="05000000000000000000" pitchFamily="2" charset="2"/>
              <a:buChar char="§"/>
              <a:defRPr/>
            </a:pPr>
            <a:endParaRPr lang="fr-FR" alt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>
              <a:spcBef>
                <a:spcPct val="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décision du responsable d’équipe est consignée sur la FDME par l’un des juges arbitres en fin de match (case « commentaire Arbitre »)</a:t>
            </a:r>
          </a:p>
          <a:p>
            <a:pPr eaLnBrk="1">
              <a:spcBef>
                <a:spcPct val="0"/>
              </a:spcBef>
              <a:buSzTx/>
              <a:buFontTx/>
              <a:buNone/>
              <a:defRPr/>
            </a:pPr>
            <a:endParaRPr lang="fr-FR" altLang="fr-FR" sz="1800" dirty="0">
              <a:ea typeface="+mn-ea"/>
              <a:cs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SzTx/>
              <a:buFontTx/>
              <a:buNone/>
              <a:defRPr/>
            </a:pPr>
            <a:endParaRPr lang="fr-FR" altLang="fr-FR" sz="2200" dirty="0">
              <a:ea typeface="+mn-ea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SzTx/>
              <a:buFontTx/>
              <a:buNone/>
              <a:defRPr/>
            </a:pPr>
            <a:endParaRPr lang="fr-FR" altLang="fr-FR" sz="2200" dirty="0">
              <a:ea typeface="+mn-ea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SzTx/>
              <a:buFontTx/>
              <a:buNone/>
              <a:defRPr/>
            </a:pPr>
            <a:endParaRPr lang="fr-FR" altLang="fr-FR" sz="2200" dirty="0">
              <a:ea typeface="+mn-ea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FontTx/>
              <a:buChar char="•"/>
              <a:defRPr/>
            </a:pPr>
            <a:endParaRPr lang="fr-FR" altLang="fr-FR" sz="2200" dirty="0">
              <a:ea typeface="+mn-ea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SzTx/>
              <a:buFontTx/>
              <a:buNone/>
              <a:defRPr/>
            </a:pPr>
            <a:endParaRPr lang="fr-FR" altLang="fr-FR" sz="2200" dirty="0">
              <a:ea typeface="+mn-ea"/>
              <a:cs typeface="Calibri" panose="020F0502020204030204" pitchFamily="34" charset="0"/>
            </a:endParaRPr>
          </a:p>
          <a:p>
            <a:pPr eaLnBrk="1">
              <a:spcBef>
                <a:spcPts val="400"/>
              </a:spcBef>
              <a:buSzTx/>
              <a:buFontTx/>
              <a:buNone/>
              <a:defRPr/>
            </a:pPr>
            <a:endParaRPr lang="fr-FR" altLang="fr-FR" sz="2200" dirty="0"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8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262" y="-1054510"/>
            <a:ext cx="4631328" cy="3274143"/>
          </a:xfrm>
          <a:prstGeom prst="rect">
            <a:avLst/>
          </a:prstGeom>
        </p:spPr>
      </p:pic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xmlns="" id="{9D2E3EBF-092F-4D92-82D7-B29CB9839AAA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744" y="167452"/>
            <a:ext cx="6959886" cy="5143500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7039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262" y="-1054510"/>
            <a:ext cx="4631328" cy="3274143"/>
          </a:xfrm>
          <a:prstGeom prst="rect">
            <a:avLst/>
          </a:prstGeom>
        </p:spPr>
      </p:pic>
      <p:sp>
        <p:nvSpPr>
          <p:cNvPr id="5" name="Précisions sur les traumatismes…">
            <a:extLst>
              <a:ext uri="{FF2B5EF4-FFF2-40B4-BE49-F238E27FC236}">
                <a16:creationId xmlns:a16="http://schemas.microsoft.com/office/drawing/2014/main" xmlns="" id="{2926714C-05AB-4770-ABC3-12BEAA2FE33E}"/>
              </a:ext>
            </a:extLst>
          </p:cNvPr>
          <p:cNvSpPr txBox="1"/>
          <p:nvPr/>
        </p:nvSpPr>
        <p:spPr>
          <a:xfrm>
            <a:off x="204788" y="981075"/>
            <a:ext cx="8734425" cy="581697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/>
          <a:p>
            <a:pPr defTabSz="457200" eaLnBrk="1" fontAlgn="auto">
              <a:spcBef>
                <a:spcPts val="500"/>
              </a:spcBef>
              <a:spcAft>
                <a:spcPts val="0"/>
              </a:spcAft>
              <a:defRPr sz="2200" b="1"/>
            </a:pPr>
            <a:r>
              <a:rPr lang="fr-FR" sz="2000" b="1" kern="0" dirty="0">
                <a:solidFill>
                  <a:schemeClr val="accent5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Gestion des </a:t>
            </a:r>
            <a:r>
              <a:rPr lang="fr-FR" altLang="fr-FR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suspicions de </a:t>
            </a:r>
            <a:r>
              <a:rPr lang="fr-FR" sz="2000" b="1" kern="0" dirty="0">
                <a:solidFill>
                  <a:schemeClr val="accent5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commotions cérébrales (suite)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24-48h suivant la remontée de la FMDE signalant le carton blanc et la suspicion, un courriel type sera adressé au joueur concerné (et à ses représentants légaux si mineur), avec copie au club et au médecin de ligue, pour l’informer des risques liés à la commotion cérébrale et l’inviter à aller consulter un médecin. 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1600" kern="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Pas d’interdiction de jouer pour les matchs qui suivent (approche positive durant la phase d’expérimentation), sauf bien sûr en cas de certificat de contre-indication temporaire transmis à la FFHandball par le joueur concerné ou son club : dans cette hypothèse la qualification sera suspendue dans </a:t>
            </a:r>
            <a:r>
              <a:rPr lang="fr-FR" sz="1600" kern="0" dirty="0" err="1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Gesthand</a:t>
            </a:r>
            <a:r>
              <a:rPr lang="fr-FR" sz="1600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par la Commission médicale nationale.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latin typeface="Arial"/>
              <a:ea typeface="Arial"/>
              <a:cs typeface="Arial"/>
              <a:sym typeface="Arial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457200" eaLnBrk="1" fontAlgn="auto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2200"/>
            </a:pPr>
            <a:endParaRPr sz="2200" kern="0" dirty="0">
              <a:latin typeface="Arial"/>
              <a:ea typeface="Arial"/>
              <a:cs typeface="Arial"/>
              <a:sym typeface="Arial"/>
            </a:endParaRPr>
          </a:p>
          <a:p>
            <a:pPr defTabSz="457200" eaLnBrk="1" fontAlgn="auto">
              <a:spcBef>
                <a:spcPts val="400"/>
              </a:spcBef>
              <a:spcAft>
                <a:spcPts val="0"/>
              </a:spcAft>
              <a:defRPr sz="2200"/>
            </a:pPr>
            <a:endParaRPr sz="2200" kern="0" dirty="0">
              <a:latin typeface="Arial"/>
              <a:ea typeface="Arial"/>
              <a:cs typeface="Arial"/>
              <a:sym typeface="Arial"/>
            </a:endParaRPr>
          </a:p>
          <a:p>
            <a:pPr defTabSz="457200" eaLnBrk="1" fontAlgn="auto">
              <a:spcBef>
                <a:spcPts val="400"/>
              </a:spcBef>
              <a:spcAft>
                <a:spcPts val="0"/>
              </a:spcAft>
              <a:defRPr sz="2200"/>
            </a:pPr>
            <a:endParaRPr sz="2200" kern="0" dirty="0">
              <a:latin typeface="Arial"/>
              <a:ea typeface="Arial"/>
              <a:cs typeface="Arial"/>
              <a:sym typeface="Arial"/>
            </a:endParaRPr>
          </a:p>
          <a:p>
            <a:pPr defTabSz="457200" eaLnBrk="1" fontAlgn="auto">
              <a:spcBef>
                <a:spcPts val="400"/>
              </a:spcBef>
              <a:spcAft>
                <a:spcPts val="0"/>
              </a:spcAft>
              <a:buSzPct val="100000"/>
              <a:buFontTx/>
              <a:buChar char="•"/>
              <a:defRPr sz="2200"/>
            </a:pPr>
            <a:endParaRPr sz="2200" kern="0" dirty="0">
              <a:latin typeface="Arial"/>
              <a:ea typeface="Arial"/>
              <a:cs typeface="Arial"/>
              <a:sym typeface="Arial"/>
            </a:endParaRPr>
          </a:p>
          <a:p>
            <a:pPr defTabSz="457200" eaLnBrk="1" fontAlgn="auto">
              <a:spcBef>
                <a:spcPts val="400"/>
              </a:spcBef>
              <a:spcAft>
                <a:spcPts val="0"/>
              </a:spcAft>
              <a:defRPr sz="2200"/>
            </a:pPr>
            <a:endParaRPr sz="2200" kern="0" dirty="0">
              <a:latin typeface="Arial"/>
              <a:ea typeface="Arial"/>
              <a:cs typeface="Arial"/>
              <a:sym typeface="Arial"/>
            </a:endParaRPr>
          </a:p>
          <a:p>
            <a:pPr defTabSz="457200" eaLnBrk="1" fontAlgn="auto">
              <a:spcBef>
                <a:spcPts val="400"/>
              </a:spcBef>
              <a:spcAft>
                <a:spcPts val="0"/>
              </a:spcAft>
              <a:defRPr sz="2200"/>
            </a:pPr>
            <a:endParaRPr sz="2200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435AEC-C89F-4425-888A-DEE8940EE656}"/>
              </a:ext>
            </a:extLst>
          </p:cNvPr>
          <p:cNvSpPr/>
          <p:nvPr/>
        </p:nvSpPr>
        <p:spPr>
          <a:xfrm>
            <a:off x="1846483" y="244029"/>
            <a:ext cx="3514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linkClick r:id="rId4"/>
              </a:rPr>
              <a:t>https://youtu.be/hz97lzKFOuY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073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485</Words>
  <Application>Microsoft Office PowerPoint</Application>
  <PresentationFormat>Affichage à l'écran (16:9)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Leroy Tremblot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Jubert</dc:creator>
  <cp:lastModifiedBy>Didier Rousseau</cp:lastModifiedBy>
  <cp:revision>157</cp:revision>
  <cp:lastPrinted>2019-06-07T07:02:42Z</cp:lastPrinted>
  <dcterms:created xsi:type="dcterms:W3CDTF">2015-04-01T15:55:56Z</dcterms:created>
  <dcterms:modified xsi:type="dcterms:W3CDTF">2019-10-02T10:46:36Z</dcterms:modified>
</cp:coreProperties>
</file>